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069560" y="2352960"/>
            <a:ext cx="73144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069560" y="2352960"/>
            <a:ext cx="73144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758880"/>
            <a:ext cx="3443040" cy="533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815560" y="758880"/>
            <a:ext cx="383400" cy="53301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9140760" cy="53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000" y="762120"/>
            <a:ext cx="2924640" cy="53334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1069560" y="2352960"/>
            <a:ext cx="73144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Pulse para editar el formato del texto de título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58880"/>
            <a:ext cx="3443040" cy="533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1815560" y="758880"/>
            <a:ext cx="383400" cy="53301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69560" y="1298520"/>
            <a:ext cx="7314480" cy="325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es-AR" sz="5900" spc="-100" strike="noStrike">
                <a:solidFill>
                  <a:srgbClr val="ffffff"/>
                </a:solidFill>
                <a:latin typeface="Corbel"/>
              </a:rPr>
              <a:t>SiGeDep</a:t>
            </a:r>
            <a:endParaRPr b="0" lang="es-AR" sz="59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99800" y="4670280"/>
            <a:ext cx="731448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s-AR" sz="2200" spc="-1" strike="noStrike">
                <a:solidFill>
                  <a:srgbClr val="d9f1f6"/>
                </a:solidFill>
                <a:latin typeface="Corbel"/>
              </a:rPr>
              <a:t>Usuario Docente</a:t>
            </a:r>
            <a:endParaRPr b="0" lang="es-A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069560" y="1298520"/>
            <a:ext cx="7314480" cy="215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es-AR" sz="5900" spc="-100" strike="noStrike">
                <a:solidFill>
                  <a:srgbClr val="ffffff"/>
                </a:solidFill>
                <a:latin typeface="Corbel"/>
              </a:rPr>
              <a:t>¡Muchas gracias por usar SiGeDep!</a:t>
            </a:r>
            <a:endParaRPr b="0" lang="es-AR" sz="59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76000" y="3888000"/>
            <a:ext cx="8135640" cy="169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s-AR" sz="2200" spc="-1" strike="noStrike">
                <a:solidFill>
                  <a:srgbClr val="d9f1f6"/>
                </a:solidFill>
                <a:latin typeface="Corbel"/>
              </a:rPr>
              <a:t>   </a:t>
            </a:r>
            <a:r>
              <a:rPr b="0" lang="es-AR" sz="2200" spc="-1" strike="noStrike">
                <a:solidFill>
                  <a:srgbClr val="d9f1f6"/>
                </a:solidFill>
                <a:latin typeface="Corbel"/>
              </a:rPr>
              <a:t>Esperemos que esto les sirva, principalmente para tener un reservorio de sus resoluciones. Probablemente con el tiempo se vayan agregando más funciones para que la página sirva lo más posible. 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s-AR" sz="2200" spc="-1" strike="noStrike">
                <a:solidFill>
                  <a:srgbClr val="d9f1f6"/>
                </a:solidFill>
                <a:latin typeface="Corbel"/>
              </a:rPr>
              <a:t>   </a:t>
            </a:r>
            <a:r>
              <a:rPr b="0" lang="es-AR" sz="2200" spc="-1" strike="noStrike">
                <a:solidFill>
                  <a:srgbClr val="d9f1f6"/>
                </a:solidFill>
                <a:latin typeface="Corbel"/>
              </a:rPr>
              <a:t>Ante cualquier consulta, comunicarse con Sofía a </a:t>
            </a:r>
            <a:r>
              <a:rPr b="0" lang="es-AR" sz="2200" spc="-1" strike="noStrike">
                <a:solidFill>
                  <a:srgbClr val="ffffff"/>
                </a:solidFill>
                <a:latin typeface="Corbel"/>
              </a:rPr>
              <a:t>slista@fbmc.fcen.uba.ar </a:t>
            </a:r>
            <a:r>
              <a:rPr b="0" lang="es-AR" sz="2200" spc="-1" strike="noStrike">
                <a:solidFill>
                  <a:srgbClr val="d9f1f6"/>
                </a:solidFill>
                <a:latin typeface="Corbel"/>
              </a:rPr>
              <a:t>o al 52858481</a:t>
            </a:r>
            <a:endParaRPr b="0" lang="es-A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52720" y="1123920"/>
            <a:ext cx="310752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-60" strike="noStrike">
                <a:solidFill>
                  <a:srgbClr val="ffffff"/>
                </a:solidFill>
                <a:latin typeface="Corbel"/>
              </a:rPr>
              <a:t>1. Ingresar a Registrarte</a:t>
            </a:r>
            <a:br/>
            <a:r>
              <a:rPr b="0" lang="es-AR" sz="3200" spc="-60" strike="noStrike">
                <a:solidFill>
                  <a:srgbClr val="ffffff"/>
                </a:solidFill>
                <a:latin typeface="Corbel"/>
              </a:rPr>
              <a:t> </a:t>
            </a:r>
            <a:br/>
            <a:r>
              <a:rPr b="0" lang="es-AR" sz="2400" spc="-60" strike="noStrike">
                <a:solidFill>
                  <a:srgbClr val="ffffff"/>
                </a:solidFill>
                <a:latin typeface="Corbel"/>
              </a:rPr>
              <a:t>https://fbmc.sigedep.exactas.uba.ar/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rcRect l="0" t="0" r="22352" b="0"/>
          <a:stretch/>
        </p:blipFill>
        <p:spPr>
          <a:xfrm>
            <a:off x="3672000" y="650880"/>
            <a:ext cx="7847280" cy="568476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4788000" y="2628000"/>
            <a:ext cx="611640" cy="178920"/>
          </a:xfrm>
          <a:prstGeom prst="rect">
            <a:avLst/>
          </a:prstGeom>
          <a:noFill/>
          <a:ln w="57240">
            <a:solidFill>
              <a:srgbClr val="2c88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5272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AR" sz="3600" spc="-60" strike="noStrike">
                <a:solidFill>
                  <a:srgbClr val="ffffff"/>
                </a:solidFill>
                <a:latin typeface="Corbel"/>
              </a:rPr>
              <a:t>2. Cargar el mail. </a:t>
            </a:r>
            <a:br/>
            <a:r>
              <a:rPr b="0" lang="es-AR" sz="3600" spc="-60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es-AR" sz="2800" spc="-60" strike="noStrike">
                <a:solidFill>
                  <a:srgbClr val="ffffff"/>
                </a:solidFill>
                <a:latin typeface="Corbel"/>
              </a:rPr>
              <a:t>Si te preinscribirste en un concurso por SiGeDep, utilizar ese mail. Si todavía no lo hiciste, podes consultar en la secretaría con qué mail estás cargado</a:t>
            </a:r>
            <a:endParaRPr b="0" lang="es-AR" sz="2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rcRect l="0" t="0" r="20130" b="0"/>
          <a:stretch/>
        </p:blipFill>
        <p:spPr>
          <a:xfrm>
            <a:off x="3528000" y="576000"/>
            <a:ext cx="8382960" cy="59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542440" y="3784680"/>
            <a:ext cx="229320" cy="7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rcRect l="0" t="8903" r="38825" b="56577"/>
          <a:stretch/>
        </p:blipFill>
        <p:spPr>
          <a:xfrm>
            <a:off x="3607920" y="216000"/>
            <a:ext cx="7839720" cy="223164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25272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AR" sz="3200" spc="-60" strike="noStrike">
                <a:solidFill>
                  <a:srgbClr val="ffffff"/>
                </a:solidFill>
                <a:latin typeface="Corbel"/>
              </a:rPr>
              <a:t>3. Luego de que aparezca este mensaje, ir a la casilla de correo para ver el mail </a:t>
            </a:r>
            <a:br/>
            <a:br/>
            <a:r>
              <a:rPr b="0" lang="es-AR" sz="3200" spc="-60" strike="noStrike">
                <a:solidFill>
                  <a:srgbClr val="ffffff"/>
                </a:solidFill>
                <a:latin typeface="Corbel"/>
              </a:rPr>
              <a:t>4. Hacer click en el link que te llega por mail</a:t>
            </a:r>
            <a:br/>
            <a:endParaRPr b="0" lang="es-AR" sz="32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928000" y="1296000"/>
            <a:ext cx="2663640" cy="857880"/>
          </a:xfrm>
          <a:prstGeom prst="rect">
            <a:avLst/>
          </a:prstGeom>
          <a:solidFill>
            <a:srgbClr val="ffffff"/>
          </a:solidFill>
          <a:ln w="38160">
            <a:solidFill>
              <a:srgbClr val="5093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spAutoFit/>
          </a:bodyPr>
          <a:p>
            <a:pPr>
              <a:lnSpc>
                <a:spcPct val="100000"/>
              </a:lnSpc>
            </a:pPr>
            <a:r>
              <a:rPr b="0" lang="es-AR" sz="1600" spc="-1" strike="noStrike">
                <a:latin typeface="Corbel"/>
              </a:rPr>
              <a:t>Tarda realmente un par de minutos en llegar, a no desesperar!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2"/>
          <a:srcRect l="15915" t="20920" r="27984" b="26590"/>
          <a:stretch/>
        </p:blipFill>
        <p:spPr>
          <a:xfrm>
            <a:off x="3672360" y="3024360"/>
            <a:ext cx="6839280" cy="3599280"/>
          </a:xfrm>
          <a:prstGeom prst="rect">
            <a:avLst/>
          </a:prstGeom>
          <a:ln>
            <a:noFill/>
          </a:ln>
        </p:spPr>
      </p:pic>
      <p:sp>
        <p:nvSpPr>
          <p:cNvPr id="94" name="CustomShape 4"/>
          <p:cNvSpPr/>
          <p:nvPr/>
        </p:nvSpPr>
        <p:spPr>
          <a:xfrm>
            <a:off x="8657280" y="1283400"/>
            <a:ext cx="198360" cy="3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ab7d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 rot="18358800">
            <a:off x="5178240" y="-445320"/>
            <a:ext cx="4825440" cy="664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0938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9072000" y="4722120"/>
            <a:ext cx="2663640" cy="614520"/>
          </a:xfrm>
          <a:prstGeom prst="rect">
            <a:avLst/>
          </a:prstGeom>
          <a:solidFill>
            <a:srgbClr val="ffffff"/>
          </a:solidFill>
          <a:ln w="38160">
            <a:solidFill>
              <a:srgbClr val="5093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spAutoFit/>
          </a:bodyPr>
          <a:p>
            <a:pPr>
              <a:lnSpc>
                <a:spcPct val="100000"/>
              </a:lnSpc>
            </a:pPr>
            <a:r>
              <a:rPr b="0" lang="es-AR" sz="1600" spc="-1" strike="noStrike">
                <a:latin typeface="Corbel"/>
              </a:rPr>
              <a:t>Les llega este mail.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latin typeface="Corbel"/>
              </a:rPr>
              <a:t>Hacer click en este link.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 flipH="1">
            <a:off x="9304560" y="5315400"/>
            <a:ext cx="198360" cy="3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ab7d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rcRect l="0" t="0" r="32961" b="0"/>
          <a:stretch/>
        </p:blipFill>
        <p:spPr>
          <a:xfrm>
            <a:off x="3528000" y="504000"/>
            <a:ext cx="7207560" cy="60480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8578440" y="4000680"/>
            <a:ext cx="229320" cy="7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272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AR" sz="3200" spc="-60" strike="noStrike">
                <a:solidFill>
                  <a:srgbClr val="ffffff"/>
                </a:solidFill>
                <a:latin typeface="Corbel"/>
              </a:rPr>
              <a:t>5. Completar los campos (con el usuario y contraseña que quieran) y hacer click en “Continuar”</a:t>
            </a:r>
            <a:br/>
            <a:br/>
            <a:endParaRPr b="0" lang="es-AR" sz="32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 flipH="1">
            <a:off x="6803280" y="2772000"/>
            <a:ext cx="935640" cy="3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ab7d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 flipH="1">
            <a:off x="6803280" y="3672000"/>
            <a:ext cx="935640" cy="3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ab7d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 flipH="1">
            <a:off x="6803280" y="3312000"/>
            <a:ext cx="935640" cy="30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ab7d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7740000" y="2772000"/>
            <a:ext cx="1151640" cy="888840"/>
          </a:xfrm>
          <a:prstGeom prst="rect">
            <a:avLst/>
          </a:prstGeom>
          <a:solidFill>
            <a:srgbClr val="ffffff"/>
          </a:solidFill>
          <a:ln w="38160">
            <a:solidFill>
              <a:srgbClr val="5093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spAutoFit/>
          </a:bodyPr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latin typeface="Corbel"/>
              </a:rPr>
              <a:t>Completar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9288000" y="5040000"/>
            <a:ext cx="720000" cy="360000"/>
          </a:xfrm>
          <a:prstGeom prst="rect">
            <a:avLst/>
          </a:prstGeom>
          <a:noFill/>
          <a:ln w="57240">
            <a:solidFill>
              <a:srgbClr val="2c88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5272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4104000" y="1712880"/>
            <a:ext cx="6938640" cy="390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816000" y="984600"/>
            <a:ext cx="7977240" cy="44870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5272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AR" sz="2800" spc="-60" strike="noStrike">
                <a:solidFill>
                  <a:srgbClr val="ffffff"/>
                </a:solidFill>
                <a:latin typeface="Corbel"/>
              </a:rPr>
              <a:t>7. Volever a la página principal de SiGeDep e ingresar con Usuario y Contraseña</a:t>
            </a:r>
            <a:endParaRPr b="0" lang="es-AR" sz="28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7272000" y="2736000"/>
            <a:ext cx="719640" cy="431640"/>
          </a:xfrm>
          <a:prstGeom prst="rect">
            <a:avLst/>
          </a:prstGeom>
          <a:noFill/>
          <a:ln w="57240">
            <a:solidFill>
              <a:srgbClr val="2c88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rcRect l="0" t="0" r="4" b="32535"/>
          <a:stretch/>
        </p:blipFill>
        <p:spPr>
          <a:xfrm>
            <a:off x="4005000" y="1127880"/>
            <a:ext cx="7082280" cy="26874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4104000" y="1836000"/>
            <a:ext cx="791640" cy="215640"/>
          </a:xfrm>
          <a:prstGeom prst="rect">
            <a:avLst/>
          </a:prstGeom>
          <a:noFill/>
          <a:ln w="57240">
            <a:solidFill>
              <a:srgbClr val="2c88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221040" y="108720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AR" sz="2800" spc="-60" strike="noStrike">
                <a:solidFill>
                  <a:srgbClr val="ffffff"/>
                </a:solidFill>
                <a:latin typeface="Corbel"/>
              </a:rPr>
              <a:t>8. Acceder a la solapa llamada “Mi Perfil”</a:t>
            </a:r>
            <a:endParaRPr b="0" lang="es-A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72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s-AR" sz="2800" spc="-60" strike="noStrike">
                <a:solidFill>
                  <a:srgbClr val="ffffff"/>
                </a:solidFill>
                <a:latin typeface="Corbel"/>
              </a:rPr>
              <a:t>    </a:t>
            </a:r>
            <a:r>
              <a:rPr b="0" lang="es-AR" sz="2800" spc="-60" strike="noStrike">
                <a:solidFill>
                  <a:srgbClr val="ffffff"/>
                </a:solidFill>
                <a:latin typeface="Corbel"/>
              </a:rPr>
              <a:t>Aquí podes acceder a todas las resoluciones de tus cargos a partir del 2019. (Designación, licencia, baja, etc).</a:t>
            </a:r>
            <a:br/>
            <a:r>
              <a:rPr b="0" lang="es-AR" sz="2800" spc="-60" strike="noStrike">
                <a:solidFill>
                  <a:srgbClr val="ffffff"/>
                </a:solidFill>
                <a:latin typeface="Corbel"/>
              </a:rPr>
              <a:t>    También podes actualizar tus datos personales.</a:t>
            </a:r>
            <a:endParaRPr b="0" lang="es-AR" sz="2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0224000" y="633960"/>
            <a:ext cx="1151640" cy="3596760"/>
          </a:xfrm>
          <a:prstGeom prst="rect">
            <a:avLst/>
          </a:prstGeom>
          <a:solidFill>
            <a:srgbClr val="ffffff"/>
          </a:solidFill>
          <a:ln w="38160">
            <a:solidFill>
              <a:srgbClr val="5093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>
            <a:spAutoFit/>
          </a:bodyPr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latin typeface="Corbel"/>
              </a:rPr>
              <a:t>Es decir, si tuviste un cargo que arrancó en el 2016, y estuvo vigente hasta 2019, va a estar tu resolución.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762</TotalTime>
  <Application>LibreOffice/6.3.2.2$Windows_X86_64 LibreOffice_project/98b30e735bda24bc04ab42594c85f7fd8be07b9c</Application>
  <Words>257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2019-06-28T17:20:05Z</dcterms:created>
  <dc:creator>Usuario</dc:creator>
  <dc:description/>
  <dc:language>es-AR</dc:language>
  <cp:lastModifiedBy/>
  <dcterms:modified xsi:type="dcterms:W3CDTF">2019-12-02T15:48:42Z</dcterms:modified>
  <cp:revision>24</cp:revision>
  <dc:subject/>
  <dc:title>SiGeDep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